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74" r:id="rId4"/>
    <p:sldId id="275" r:id="rId5"/>
    <p:sldId id="276" r:id="rId6"/>
    <p:sldId id="278" r:id="rId7"/>
    <p:sldId id="277" r:id="rId8"/>
    <p:sldId id="280" r:id="rId9"/>
    <p:sldId id="258" r:id="rId10"/>
    <p:sldId id="281" r:id="rId11"/>
    <p:sldId id="282" r:id="rId12"/>
    <p:sldId id="263" r:id="rId13"/>
    <p:sldId id="283" r:id="rId14"/>
    <p:sldId id="285" r:id="rId15"/>
    <p:sldId id="286" r:id="rId16"/>
    <p:sldId id="287" r:id="rId17"/>
    <p:sldId id="288" r:id="rId18"/>
    <p:sldId id="2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4" y="-9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444BFD2-BA0D-4E89-A6E7-FCF4819074A8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E5390B-EC23-4839-A235-48818CA596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Grammatical Clauses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5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4000" dirty="0"/>
              <a:t>W</a:t>
            </a:r>
            <a:r>
              <a:rPr lang="en-US" sz="4000" dirty="0" smtClean="0"/>
              <a:t>here </a:t>
            </a:r>
            <a:r>
              <a:rPr lang="en-US" sz="4000" dirty="0"/>
              <a:t>he was last seen.</a:t>
            </a:r>
          </a:p>
          <a:p>
            <a:pPr algn="ctr">
              <a:lnSpc>
                <a:spcPct val="150000"/>
              </a:lnSpc>
            </a:pPr>
            <a:endParaRPr lang="en-US" sz="40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sz="4000" dirty="0"/>
              <a:t>A</a:t>
            </a:r>
            <a:r>
              <a:rPr lang="en-US" sz="4000" dirty="0" smtClean="0"/>
              <a:t>fter </a:t>
            </a:r>
            <a:r>
              <a:rPr lang="en-US" sz="4000" dirty="0"/>
              <a:t>Jack had fallen.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36576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58674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6576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58674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4384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Sub </a:t>
            </a:r>
            <a:r>
              <a:rPr lang="en-US" sz="3600" dirty="0" err="1" smtClean="0"/>
              <a:t>Conj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46482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Sub </a:t>
            </a:r>
            <a:r>
              <a:rPr lang="en-US" sz="3600" dirty="0" err="1" smtClean="0"/>
              <a:t>Conj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75529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</a:t>
            </a:r>
            <a:r>
              <a:rPr lang="en-US" dirty="0" smtClean="0"/>
              <a:t>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Dependent clauses do NOT express a complete thought.</a:t>
            </a:r>
          </a:p>
          <a:p>
            <a:endParaRPr lang="en-US" dirty="0"/>
          </a:p>
          <a:p>
            <a:r>
              <a:rPr lang="en-US" dirty="0" smtClean="0"/>
              <a:t>They CANNOT stand alone.</a:t>
            </a:r>
          </a:p>
          <a:p>
            <a:r>
              <a:rPr lang="en-US" dirty="0" smtClean="0"/>
              <a:t>They are NOT complete sentences.</a:t>
            </a:r>
          </a:p>
          <a:p>
            <a:endParaRPr lang="en-US" dirty="0"/>
          </a:p>
          <a:p>
            <a:r>
              <a:rPr lang="en-US" dirty="0" smtClean="0"/>
              <a:t>They are SENTENCE FRAGMENTS (if given caps and </a:t>
            </a:r>
            <a:r>
              <a:rPr lang="en-US" dirty="0" err="1" smtClean="0"/>
              <a:t>punc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03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(and label) the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Tom went to the store, and he bought bread.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Timmy fell into the well, but his friend was able to fish him out.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Sally broke through the ice, for she had walked too far onto thin ice.</a:t>
            </a:r>
          </a:p>
          <a:p>
            <a:pPr marL="514350" indent="-514350"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355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b="1" dirty="0" smtClean="0"/>
              <a:t>Tom went to the store</a:t>
            </a:r>
            <a:r>
              <a:rPr lang="en-US" dirty="0" smtClean="0"/>
              <a:t>, and </a:t>
            </a:r>
            <a:r>
              <a:rPr lang="en-US" b="1" dirty="0" smtClean="0"/>
              <a:t>he bought bread</a:t>
            </a:r>
            <a:r>
              <a:rPr lang="en-US" dirty="0" smtClean="0"/>
              <a:t>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Timmy fell into the well</a:t>
            </a:r>
            <a:r>
              <a:rPr lang="en-US" dirty="0" smtClean="0"/>
              <a:t>, but </a:t>
            </a:r>
            <a:r>
              <a:rPr lang="en-US" b="1" dirty="0" smtClean="0"/>
              <a:t>his friend was able to fish him out</a:t>
            </a:r>
            <a:r>
              <a:rPr lang="en-US" dirty="0" smtClean="0"/>
              <a:t>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Sally broke through the ice</a:t>
            </a:r>
            <a:r>
              <a:rPr lang="en-US" dirty="0" smtClean="0"/>
              <a:t>, for </a:t>
            </a:r>
            <a:r>
              <a:rPr lang="en-US" b="1" dirty="0" smtClean="0"/>
              <a:t>she had walked too far onto thin ice</a:t>
            </a:r>
            <a:r>
              <a:rPr lang="en-US" dirty="0" smtClean="0"/>
              <a:t>.</a:t>
            </a:r>
          </a:p>
          <a:p>
            <a:pPr marL="514350" indent="-514350"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698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Identify (and label) </a:t>
            </a:r>
            <a:r>
              <a:rPr lang="en-US" dirty="0" smtClean="0"/>
              <a:t>the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4) Even though she was tall, the girl was very coordinated.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arenR" startAt="5"/>
            </a:pPr>
            <a:r>
              <a:rPr lang="en-US" dirty="0" smtClean="0"/>
              <a:t>Because he did not do his homework, Jimmy failed the test.</a:t>
            </a:r>
          </a:p>
          <a:p>
            <a:pPr marL="457200" indent="-457200">
              <a:buAutoNum type="arabicParenR" startAt="5"/>
            </a:pPr>
            <a:endParaRPr lang="en-US" dirty="0"/>
          </a:p>
          <a:p>
            <a:pPr marL="457200" indent="-457200">
              <a:buAutoNum type="arabicParenR" startAt="5"/>
            </a:pPr>
            <a:r>
              <a:rPr lang="en-US" dirty="0" smtClean="0"/>
              <a:t>Since he refused to study, his class grade slipped to a 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56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4) </a:t>
            </a:r>
            <a:r>
              <a:rPr lang="en-US" b="1" dirty="0" smtClean="0"/>
              <a:t>Even though she was tall</a:t>
            </a:r>
            <a:r>
              <a:rPr lang="en-US" dirty="0" smtClean="0"/>
              <a:t>, </a:t>
            </a:r>
            <a:r>
              <a:rPr lang="en-US" u="sng" dirty="0" smtClean="0"/>
              <a:t>the girl was very coordinated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arenR" startAt="5"/>
            </a:pPr>
            <a:r>
              <a:rPr lang="en-US" b="1" dirty="0" smtClean="0"/>
              <a:t>Because he did not do his homework</a:t>
            </a:r>
            <a:r>
              <a:rPr lang="en-US" dirty="0" smtClean="0"/>
              <a:t>, </a:t>
            </a:r>
            <a:r>
              <a:rPr lang="en-US" u="sng" dirty="0" smtClean="0"/>
              <a:t>Jimmy failed the test.</a:t>
            </a:r>
          </a:p>
          <a:p>
            <a:pPr marL="457200" indent="-457200">
              <a:buAutoNum type="arabicParenR" startAt="5"/>
            </a:pPr>
            <a:endParaRPr lang="en-US" dirty="0"/>
          </a:p>
          <a:p>
            <a:pPr marL="457200" indent="-457200">
              <a:buAutoNum type="arabicParenR" startAt="5"/>
            </a:pPr>
            <a:r>
              <a:rPr lang="en-US" b="1" dirty="0" smtClean="0"/>
              <a:t>Since he refused to study</a:t>
            </a:r>
            <a:r>
              <a:rPr lang="en-US" dirty="0" smtClean="0"/>
              <a:t>, </a:t>
            </a:r>
            <a:r>
              <a:rPr lang="en-US" u="sng" dirty="0" smtClean="0"/>
              <a:t>his class grade slipped to a 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75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Punctuating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8593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acting as introductory material…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Although she had homework to do, Sally went to the store.</a:t>
            </a: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acting as additional description WITHIN a sentence….</a:t>
            </a:r>
            <a:r>
              <a:rPr lang="en-US" b="1" dirty="0"/>
              <a:t>no additional punctuation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Sally went to the store although she had homework to do.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3581400"/>
            <a:ext cx="22098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SENTENCE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733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DEPENDENT Clause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37338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,</a:t>
            </a:r>
            <a:endParaRPr lang="en-US" sz="28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038600" y="4267200"/>
            <a:ext cx="762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929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Punctuating INDEPENDENT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Remember, an INDEPENDENT clause IS a complete sentence.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So….all the normal rules apply</a:t>
            </a:r>
          </a:p>
          <a:p>
            <a:pPr lvl="1"/>
            <a:r>
              <a:rPr lang="en-US" dirty="0" smtClean="0"/>
              <a:t>Capital letter</a:t>
            </a:r>
          </a:p>
          <a:p>
            <a:pPr lvl="1"/>
            <a:r>
              <a:rPr lang="en-US" dirty="0" smtClean="0"/>
              <a:t>End punctuation</a:t>
            </a:r>
          </a:p>
          <a:p>
            <a:pPr marL="34925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0"/>
            <a:ext cx="22098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SENTENCE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12900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Combine?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you want to combine sentences…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THAT’S GREAT!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Good for sentence variety!</a:t>
            </a:r>
          </a:p>
          <a:p>
            <a:r>
              <a:rPr lang="en-US" dirty="0" smtClean="0"/>
              <a:t>Just remember the rules we’ve set up.</a:t>
            </a:r>
          </a:p>
          <a:p>
            <a:r>
              <a:rPr lang="en-US" dirty="0" smtClean="0"/>
              <a:t>Be careful of RUN</a:t>
            </a:r>
            <a:r>
              <a:rPr lang="en-US" smtClean="0"/>
              <a:t>-ONS!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2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grammatically related words that forms a unit.</a:t>
            </a:r>
          </a:p>
          <a:p>
            <a:endParaRPr lang="en-US" dirty="0"/>
          </a:p>
          <a:p>
            <a:r>
              <a:rPr lang="en-US" dirty="0" smtClean="0"/>
              <a:t>DOES have a subject.</a:t>
            </a:r>
          </a:p>
          <a:p>
            <a:r>
              <a:rPr lang="en-US" dirty="0" smtClean="0"/>
              <a:t>DOES have a verb.</a:t>
            </a:r>
          </a:p>
          <a:p>
            <a:r>
              <a:rPr lang="en-US" dirty="0" smtClean="0"/>
              <a:t>MAY or MAY NOT express a complete thought.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87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Independent Clause</a:t>
            </a:r>
          </a:p>
          <a:p>
            <a:endParaRPr lang="en-US" sz="4400" dirty="0"/>
          </a:p>
          <a:p>
            <a:r>
              <a:rPr lang="en-US" sz="4400" dirty="0" smtClean="0"/>
              <a:t>Dependent Clause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88905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Group of words that acts as a grammatical unit.</a:t>
            </a:r>
          </a:p>
          <a:p>
            <a:endParaRPr lang="en-US" dirty="0"/>
          </a:p>
          <a:p>
            <a:r>
              <a:rPr lang="en-US" dirty="0" smtClean="0"/>
              <a:t>HAS a subject.</a:t>
            </a:r>
          </a:p>
          <a:p>
            <a:r>
              <a:rPr lang="en-US" dirty="0" smtClean="0"/>
              <a:t>HAS a verb.</a:t>
            </a:r>
          </a:p>
          <a:p>
            <a:r>
              <a:rPr lang="en-US" dirty="0" smtClean="0"/>
              <a:t>DOES have a complete thought.</a:t>
            </a:r>
          </a:p>
          <a:p>
            <a:endParaRPr lang="en-US" dirty="0"/>
          </a:p>
          <a:p>
            <a:r>
              <a:rPr lang="en-US" dirty="0" smtClean="0"/>
              <a:t>Also known as….a complete sentence!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5486400"/>
            <a:ext cx="2286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SENTENCE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478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Independent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Johnny went to the store.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Despite the fact that she was tired, Jan ran the marathon.</a:t>
            </a: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55626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32766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55626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2766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72000" y="4267200"/>
            <a:ext cx="838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756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7600" dirty="0" smtClean="0"/>
              <a:t>Group of words that acts as a grammatical unit.</a:t>
            </a:r>
          </a:p>
          <a:p>
            <a:endParaRPr lang="en-US" sz="7600" dirty="0"/>
          </a:p>
          <a:p>
            <a:r>
              <a:rPr lang="en-US" sz="7600" dirty="0" smtClean="0"/>
              <a:t>HAS a subject.</a:t>
            </a:r>
          </a:p>
          <a:p>
            <a:r>
              <a:rPr lang="en-US" sz="7600" dirty="0" smtClean="0"/>
              <a:t>HAS a verb.</a:t>
            </a:r>
          </a:p>
          <a:p>
            <a:r>
              <a:rPr lang="en-US" sz="7600" dirty="0" smtClean="0"/>
              <a:t>DOES NOT have a complete thought.</a:t>
            </a:r>
          </a:p>
          <a:p>
            <a:endParaRPr lang="en-US" sz="7600" dirty="0"/>
          </a:p>
          <a:p>
            <a:r>
              <a:rPr lang="en-US" sz="7600" dirty="0" smtClean="0"/>
              <a:t>Must be “stuck” to a complete sentence.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958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clauses will START with a SUBORDINATING CONJUNCTION</a:t>
            </a:r>
          </a:p>
          <a:p>
            <a:endParaRPr lang="en-US" dirty="0"/>
          </a:p>
          <a:p>
            <a:r>
              <a:rPr lang="en-US" sz="3600" b="1" dirty="0"/>
              <a:t>AAAWWUBBIS</a:t>
            </a:r>
          </a:p>
          <a:p>
            <a:pPr lvl="1"/>
            <a:r>
              <a:rPr lang="en-US" sz="3300" b="1" dirty="0"/>
              <a:t>“Ah-</a:t>
            </a:r>
            <a:r>
              <a:rPr lang="en-US" sz="3300" b="1" dirty="0" err="1"/>
              <a:t>whoo</a:t>
            </a:r>
            <a:r>
              <a:rPr lang="en-US" sz="3300" b="1" dirty="0"/>
              <a:t>-bus!”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4600" y="35052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359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AAAWWUBBIS!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000" b="1" dirty="0" smtClean="0"/>
              <a:t>A</a:t>
            </a:r>
            <a:r>
              <a:rPr lang="en-US" sz="4000" dirty="0" smtClean="0"/>
              <a:t>fter</a:t>
            </a:r>
          </a:p>
          <a:p>
            <a:r>
              <a:rPr lang="en-US" sz="4000" b="1" dirty="0" smtClean="0"/>
              <a:t>A</a:t>
            </a:r>
            <a:r>
              <a:rPr lang="en-US" sz="4000" dirty="0" smtClean="0"/>
              <a:t>lthough</a:t>
            </a:r>
          </a:p>
          <a:p>
            <a:r>
              <a:rPr lang="en-US" sz="4000" b="1" dirty="0" smtClean="0"/>
              <a:t>A</a:t>
            </a:r>
            <a:r>
              <a:rPr lang="en-US" sz="4000" dirty="0" smtClean="0"/>
              <a:t>s</a:t>
            </a:r>
          </a:p>
          <a:p>
            <a:r>
              <a:rPr lang="en-US" sz="4000" b="1" dirty="0" smtClean="0"/>
              <a:t>W</a:t>
            </a:r>
            <a:r>
              <a:rPr lang="en-US" sz="4000" dirty="0" smtClean="0"/>
              <a:t>hen</a:t>
            </a:r>
          </a:p>
          <a:p>
            <a:r>
              <a:rPr lang="en-US" sz="4000" dirty="0" smtClean="0"/>
              <a:t>While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U</a:t>
            </a:r>
            <a:r>
              <a:rPr lang="en-US" sz="3600" dirty="0" smtClean="0"/>
              <a:t>ntil</a:t>
            </a:r>
          </a:p>
          <a:p>
            <a:r>
              <a:rPr lang="en-US" sz="3600" b="1" dirty="0" smtClean="0"/>
              <a:t>B</a:t>
            </a:r>
            <a:r>
              <a:rPr lang="en-US" sz="3600" dirty="0" smtClean="0"/>
              <a:t>ecause</a:t>
            </a:r>
          </a:p>
          <a:p>
            <a:r>
              <a:rPr lang="en-US" sz="3600" b="1" dirty="0" smtClean="0"/>
              <a:t>B</a:t>
            </a:r>
            <a:r>
              <a:rPr lang="en-US" sz="3600" dirty="0" smtClean="0"/>
              <a:t>efore</a:t>
            </a:r>
          </a:p>
          <a:p>
            <a:r>
              <a:rPr lang="en-US" sz="3600" b="1" dirty="0" smtClean="0"/>
              <a:t>I</a:t>
            </a:r>
            <a:r>
              <a:rPr lang="en-US" sz="3600" dirty="0" smtClean="0"/>
              <a:t>f</a:t>
            </a:r>
          </a:p>
          <a:p>
            <a:r>
              <a:rPr lang="en-US" sz="3600" b="1" dirty="0" smtClean="0"/>
              <a:t>S</a:t>
            </a:r>
            <a:r>
              <a:rPr lang="en-US" sz="3600" dirty="0" smtClean="0"/>
              <a:t>ince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5457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4000" dirty="0" smtClean="0"/>
              <a:t>Before you go.</a:t>
            </a:r>
          </a:p>
          <a:p>
            <a:pPr algn="ctr">
              <a:lnSpc>
                <a:spcPct val="150000"/>
              </a:lnSpc>
            </a:pPr>
            <a:endParaRPr lang="en-US" sz="40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sz="4000" dirty="0" smtClean="0"/>
              <a:t>If he could leave early.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0" y="37338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6019800"/>
            <a:ext cx="16764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Subject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37338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6019800"/>
            <a:ext cx="16764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Verb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24384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Sub </a:t>
            </a:r>
            <a:r>
              <a:rPr lang="en-US" sz="3600" dirty="0" err="1" smtClean="0"/>
              <a:t>Conj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47244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Sub </a:t>
            </a:r>
            <a:r>
              <a:rPr lang="en-US" sz="3600" dirty="0" err="1" smtClean="0"/>
              <a:t>Conj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4679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46</TotalTime>
  <Words>522</Words>
  <Application>Microsoft Macintosh PowerPoint</Application>
  <PresentationFormat>On-screen Show (4:3)</PresentationFormat>
  <Paragraphs>132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Genesis</vt:lpstr>
      <vt:lpstr>Grammatical Clauses</vt:lpstr>
      <vt:lpstr>Clause</vt:lpstr>
      <vt:lpstr>Two Types of Clauses</vt:lpstr>
      <vt:lpstr>Independent Clause</vt:lpstr>
      <vt:lpstr>Examples of Independent Clauses</vt:lpstr>
      <vt:lpstr>Dependent Clause</vt:lpstr>
      <vt:lpstr>More on Dependent Clauses</vt:lpstr>
      <vt:lpstr>AAAWWUBBIS!</vt:lpstr>
      <vt:lpstr>Examples of Dependent Clauses</vt:lpstr>
      <vt:lpstr>PowerPoint Presentation</vt:lpstr>
      <vt:lpstr>Dependent Clauses</vt:lpstr>
      <vt:lpstr>Find (and label) the Clauses</vt:lpstr>
      <vt:lpstr>Answers</vt:lpstr>
      <vt:lpstr>Identify (and label) the Clauses</vt:lpstr>
      <vt:lpstr>Answers</vt:lpstr>
      <vt:lpstr>Punctuating DEPENDENT Clauses</vt:lpstr>
      <vt:lpstr>Punctuating INDEPENDENT Clauses</vt:lpstr>
      <vt:lpstr>Want to Combine?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</dc:creator>
  <cp:lastModifiedBy>Chris Warner</cp:lastModifiedBy>
  <cp:revision>11</cp:revision>
  <dcterms:created xsi:type="dcterms:W3CDTF">2012-10-05T22:00:05Z</dcterms:created>
  <dcterms:modified xsi:type="dcterms:W3CDTF">2012-12-02T23:42:06Z</dcterms:modified>
</cp:coreProperties>
</file>